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75" r:id="rId6"/>
    <p:sldId id="263" r:id="rId7"/>
    <p:sldId id="261" r:id="rId8"/>
    <p:sldId id="264" r:id="rId9"/>
    <p:sldId id="265" r:id="rId10"/>
    <p:sldId id="266" r:id="rId11"/>
    <p:sldId id="267" r:id="rId12"/>
    <p:sldId id="268" r:id="rId13"/>
    <p:sldId id="274" r:id="rId14"/>
    <p:sldId id="262"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6/5/2019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6/5/2019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6/5/2019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6/5/2019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6/5/2019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6/5/2019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6/5/2019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6/5/2019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State of the Church</a:t>
            </a:r>
            <a:r>
              <a:rPr lang="en-US" dirty="0" smtClean="0"/>
              <a:t/>
            </a:r>
            <a:br>
              <a:rPr lang="en-US" dirty="0" smtClean="0"/>
            </a:br>
            <a:r>
              <a:rPr lang="en-US" sz="3200" dirty="0" smtClean="0"/>
              <a:t>Bishop Peggy A. Johnson</a:t>
            </a:r>
            <a:br>
              <a:rPr lang="en-US" sz="3200" dirty="0" smtClean="0"/>
            </a:br>
            <a:r>
              <a:rPr lang="en-US" sz="3200" dirty="0" smtClean="0"/>
              <a:t>Eastern PA Conference</a:t>
            </a:r>
            <a:endParaRPr lang="en-US" sz="3200" dirty="0"/>
          </a:p>
        </p:txBody>
      </p:sp>
      <p:sp>
        <p:nvSpPr>
          <p:cNvPr id="3" name="Subtitle 2"/>
          <p:cNvSpPr>
            <a:spLocks noGrp="1"/>
          </p:cNvSpPr>
          <p:nvPr>
            <p:ph type="subTitle" idx="1"/>
          </p:nvPr>
        </p:nvSpPr>
        <p:spPr/>
        <p:txBody>
          <a:bodyPr/>
          <a:lstStyle/>
          <a:p>
            <a:endParaRPr lang="en-US" dirty="0"/>
          </a:p>
          <a:p>
            <a:pPr algn="ctr"/>
            <a:r>
              <a:rPr lang="en-US" sz="2000" b="1" dirty="0" smtClean="0"/>
              <a:t>Annual Conference 2019</a:t>
            </a:r>
            <a:endParaRPr lang="en-US" sz="2000" b="1" dirty="0"/>
          </a:p>
        </p:txBody>
      </p:sp>
      <p:pic>
        <p:nvPicPr>
          <p:cNvPr id="4" name="Picture 3" descr="The LG’s discuss CE | internetmonk.co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893" y="951345"/>
            <a:ext cx="1139363" cy="1787236"/>
          </a:xfrm>
          <a:prstGeom prst="rect">
            <a:avLst/>
          </a:prstGeom>
        </p:spPr>
      </p:pic>
    </p:spTree>
    <p:extLst>
      <p:ext uri="{BB962C8B-B14F-4D97-AF65-F5344CB8AC3E}">
        <p14:creationId xmlns:p14="http://schemas.microsoft.com/office/powerpoint/2010/main" val="315097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Celebrations - West</a:t>
            </a:r>
            <a:endParaRPr lang="en-US" b="1" dirty="0"/>
          </a:p>
        </p:txBody>
      </p:sp>
      <p:sp>
        <p:nvSpPr>
          <p:cNvPr id="3" name="Content Placeholder 2"/>
          <p:cNvSpPr>
            <a:spLocks noGrp="1"/>
          </p:cNvSpPr>
          <p:nvPr>
            <p:ph idx="1"/>
          </p:nvPr>
        </p:nvSpPr>
        <p:spPr/>
        <p:txBody>
          <a:bodyPr>
            <a:normAutofit/>
          </a:bodyPr>
          <a:lstStyle/>
          <a:p>
            <a:r>
              <a:rPr lang="en-US" sz="3200" b="1" dirty="0" smtClean="0"/>
              <a:t>Equipping church leaders workshop</a:t>
            </a:r>
          </a:p>
          <a:p>
            <a:r>
              <a:rPr lang="en-US" sz="3200" b="1" dirty="0" smtClean="0"/>
              <a:t>“Manifest” Lancaster City housing ministry</a:t>
            </a:r>
          </a:p>
          <a:p>
            <a:r>
              <a:rPr lang="en-US" sz="3200" b="1" dirty="0" smtClean="0"/>
              <a:t>Anchorage Breakfast Ministry</a:t>
            </a:r>
          </a:p>
          <a:p>
            <a:r>
              <a:rPr lang="en-US" sz="3200" b="1" dirty="0" smtClean="0"/>
              <a:t>Lebanon and Elizabethtown – homeless shelter ministries</a:t>
            </a:r>
            <a:endParaRPr lang="en-US" sz="3200" b="1" dirty="0"/>
          </a:p>
        </p:txBody>
      </p:sp>
    </p:spTree>
    <p:extLst>
      <p:ext uri="{BB962C8B-B14F-4D97-AF65-F5344CB8AC3E}">
        <p14:creationId xmlns:p14="http://schemas.microsoft.com/office/powerpoint/2010/main" val="364334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Connectional Table and Administration</a:t>
            </a:r>
            <a:endParaRPr lang="en-US" b="1" dirty="0"/>
          </a:p>
        </p:txBody>
      </p:sp>
      <p:sp>
        <p:nvSpPr>
          <p:cNvPr id="3" name="Content Placeholder 2"/>
          <p:cNvSpPr>
            <a:spLocks noGrp="1"/>
          </p:cNvSpPr>
          <p:nvPr>
            <p:ph idx="1"/>
          </p:nvPr>
        </p:nvSpPr>
        <p:spPr/>
        <p:txBody>
          <a:bodyPr>
            <a:noAutofit/>
          </a:bodyPr>
          <a:lstStyle/>
          <a:p>
            <a:r>
              <a:rPr lang="en-US" sz="1600" b="1" dirty="0" smtClean="0"/>
              <a:t>Cross Racial/Cross Cultural Ministry intensive work</a:t>
            </a:r>
          </a:p>
          <a:p>
            <a:r>
              <a:rPr lang="en-US" sz="1600" b="1" dirty="0" smtClean="0"/>
              <a:t>“Call to Action”</a:t>
            </a:r>
          </a:p>
          <a:p>
            <a:r>
              <a:rPr lang="en-US" sz="1600" b="1" dirty="0" smtClean="0"/>
              <a:t>Butterfly project – dismantling institutional racism work</a:t>
            </a:r>
          </a:p>
          <a:p>
            <a:r>
              <a:rPr lang="en-US" sz="1600" b="1" dirty="0" smtClean="0"/>
              <a:t>Camping</a:t>
            </a:r>
          </a:p>
          <a:p>
            <a:r>
              <a:rPr lang="en-US" sz="1600" b="1" dirty="0" smtClean="0"/>
              <a:t>Church development and re-development</a:t>
            </a:r>
          </a:p>
          <a:p>
            <a:r>
              <a:rPr lang="en-US" sz="1600" b="1" dirty="0" smtClean="0"/>
              <a:t>Youth, Young Adults and Campus Ministries</a:t>
            </a:r>
          </a:p>
          <a:p>
            <a:r>
              <a:rPr lang="en-US" sz="1600" b="1" dirty="0"/>
              <a:t>c</a:t>
            </a:r>
            <a:r>
              <a:rPr lang="en-US" sz="1600" b="1" dirty="0" smtClean="0"/>
              <a:t>ampus ministries</a:t>
            </a:r>
          </a:p>
          <a:p>
            <a:r>
              <a:rPr lang="en-US" sz="1600" b="1" dirty="0" smtClean="0"/>
              <a:t>Urban ministries</a:t>
            </a:r>
          </a:p>
          <a:p>
            <a:r>
              <a:rPr lang="en-US" sz="1600" b="1" dirty="0" smtClean="0"/>
              <a:t>Korean, Hispanic/Latino, Native American ministries</a:t>
            </a:r>
          </a:p>
          <a:p>
            <a:r>
              <a:rPr lang="en-US" sz="1600" b="1" dirty="0" smtClean="0"/>
              <a:t>Communications</a:t>
            </a:r>
          </a:p>
          <a:p>
            <a:r>
              <a:rPr lang="en-US" sz="1600" b="1" dirty="0" smtClean="0"/>
              <a:t>Finance, trustees, pensions, investments, HR, Loan Board, Scholarships</a:t>
            </a:r>
          </a:p>
          <a:p>
            <a:pPr marL="0" indent="0">
              <a:buNone/>
            </a:pPr>
            <a:endParaRPr lang="en-US" sz="1600" b="1" dirty="0" smtClean="0"/>
          </a:p>
          <a:p>
            <a:endParaRPr lang="en-US" sz="1600" dirty="0"/>
          </a:p>
        </p:txBody>
      </p:sp>
    </p:spTree>
    <p:extLst>
      <p:ext uri="{BB962C8B-B14F-4D97-AF65-F5344CB8AC3E}">
        <p14:creationId xmlns:p14="http://schemas.microsoft.com/office/powerpoint/2010/main" val="139750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Lay Ministries</a:t>
            </a:r>
            <a:endParaRPr lang="en-US" b="1" dirty="0"/>
          </a:p>
        </p:txBody>
      </p:sp>
      <p:sp>
        <p:nvSpPr>
          <p:cNvPr id="3" name="Content Placeholder 2"/>
          <p:cNvSpPr>
            <a:spLocks noGrp="1"/>
          </p:cNvSpPr>
          <p:nvPr>
            <p:ph idx="1"/>
          </p:nvPr>
        </p:nvSpPr>
        <p:spPr/>
        <p:txBody>
          <a:bodyPr>
            <a:normAutofit/>
          </a:bodyPr>
          <a:lstStyle/>
          <a:p>
            <a:r>
              <a:rPr lang="en-US" sz="2400" b="1" dirty="0" smtClean="0"/>
              <a:t>Board of Laity</a:t>
            </a:r>
          </a:p>
          <a:p>
            <a:r>
              <a:rPr lang="en-US" sz="2400" b="1" dirty="0" smtClean="0"/>
              <a:t>Numerous lay training events for lay servants, Christ Servant Ministries and Certified Lay Ministers, lay academy</a:t>
            </a:r>
          </a:p>
          <a:p>
            <a:r>
              <a:rPr lang="en-US" sz="2400" b="1" dirty="0" smtClean="0"/>
              <a:t>United Methodist Men</a:t>
            </a:r>
          </a:p>
          <a:p>
            <a:r>
              <a:rPr lang="en-US" sz="2400" b="1" dirty="0" smtClean="0"/>
              <a:t>United Methodist Women</a:t>
            </a:r>
          </a:p>
          <a:p>
            <a:r>
              <a:rPr lang="en-US" sz="2400" b="1" dirty="0" smtClean="0"/>
              <a:t>United Methodist Youth and Young Adults</a:t>
            </a:r>
            <a:endParaRPr lang="en-US" sz="2400" b="1" dirty="0"/>
          </a:p>
        </p:txBody>
      </p:sp>
    </p:spTree>
    <p:extLst>
      <p:ext uri="{BB962C8B-B14F-4D97-AF65-F5344CB8AC3E}">
        <p14:creationId xmlns:p14="http://schemas.microsoft.com/office/powerpoint/2010/main" val="110409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of the United Methodist Church</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199" y="2442045"/>
            <a:ext cx="6733309" cy="3971694"/>
          </a:xfrm>
        </p:spPr>
      </p:pic>
    </p:spTree>
    <p:extLst>
      <p:ext uri="{BB962C8B-B14F-4D97-AF65-F5344CB8AC3E}">
        <p14:creationId xmlns:p14="http://schemas.microsoft.com/office/powerpoint/2010/main" val="397989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My Hopes and Dreams</a:t>
            </a:r>
            <a:endParaRPr lang="en-US" b="1" dirty="0"/>
          </a:p>
        </p:txBody>
      </p:sp>
      <p:sp>
        <p:nvSpPr>
          <p:cNvPr id="3" name="Content Placeholder 2"/>
          <p:cNvSpPr>
            <a:spLocks noGrp="1"/>
          </p:cNvSpPr>
          <p:nvPr>
            <p:ph idx="1"/>
          </p:nvPr>
        </p:nvSpPr>
        <p:spPr/>
        <p:txBody>
          <a:bodyPr>
            <a:normAutofit fontScale="92500"/>
          </a:bodyPr>
          <a:lstStyle/>
          <a:p>
            <a:r>
              <a:rPr lang="en-US" sz="2400" b="1" dirty="0" smtClean="0"/>
              <a:t>We stay together as a denomination and as a conference</a:t>
            </a:r>
          </a:p>
          <a:p>
            <a:r>
              <a:rPr lang="en-US" sz="2400" b="1" dirty="0" smtClean="0"/>
              <a:t>That we keep our hands to the plough in evangelism and discipleship work</a:t>
            </a:r>
          </a:p>
          <a:p>
            <a:r>
              <a:rPr lang="en-US" sz="2400" b="1" dirty="0" smtClean="0"/>
              <a:t>We continue to work together to heal the breach of racism, classism, sexism, heterosexism, and ableism</a:t>
            </a:r>
          </a:p>
          <a:p>
            <a:r>
              <a:rPr lang="en-US" sz="2400" b="1" dirty="0" smtClean="0"/>
              <a:t>That we live with a commitment to personal and social holiness</a:t>
            </a:r>
          </a:p>
          <a:p>
            <a:r>
              <a:rPr lang="en-US" sz="2400" b="1" dirty="0" smtClean="0"/>
              <a:t>Smooth transition in 2020 to a new bishop</a:t>
            </a:r>
            <a:endParaRPr lang="en-US" sz="2400" b="1" dirty="0"/>
          </a:p>
        </p:txBody>
      </p:sp>
    </p:spTree>
    <p:extLst>
      <p:ext uri="{BB962C8B-B14F-4D97-AF65-F5344CB8AC3E}">
        <p14:creationId xmlns:p14="http://schemas.microsoft.com/office/powerpoint/2010/main" val="86085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Statement from the Council of Bishops</a:t>
            </a:r>
            <a:endParaRPr lang="en-US" b="1" dirty="0"/>
          </a:p>
        </p:txBody>
      </p:sp>
      <p:sp>
        <p:nvSpPr>
          <p:cNvPr id="3" name="Content Placeholder 2"/>
          <p:cNvSpPr>
            <a:spLocks noGrp="1"/>
          </p:cNvSpPr>
          <p:nvPr>
            <p:ph idx="1"/>
          </p:nvPr>
        </p:nvSpPr>
        <p:spPr/>
        <p:txBody>
          <a:bodyPr>
            <a:normAutofit/>
          </a:bodyPr>
          <a:lstStyle/>
          <a:p>
            <a:pPr marL="0" indent="0">
              <a:buNone/>
            </a:pPr>
            <a:r>
              <a:rPr lang="en-US" sz="2800" b="1" dirty="0" smtClean="0"/>
              <a:t>“The unity of the church is for the sake of the mission.  The unity of the church is a by-product of the mission. The mission of the church is derived from the nature of a missional God.  The mission of God breaks down barriers and transcends languages…</a:t>
            </a:r>
            <a:endParaRPr lang="en-US" sz="2800" b="1" dirty="0"/>
          </a:p>
        </p:txBody>
      </p:sp>
    </p:spTree>
    <p:extLst>
      <p:ext uri="{BB962C8B-B14F-4D97-AF65-F5344CB8AC3E}">
        <p14:creationId xmlns:p14="http://schemas.microsoft.com/office/powerpoint/2010/main" val="90751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2800" b="1" dirty="0" smtClean="0"/>
              <a:t>…The faithfulness, unity and fruitfulness of the church form a whole. We cannot be one without abiding in Jesus, we cannot be spirit-filled without loving our neighbor; we cannot experience revival as we sow divisions in the body.  The bishops commit ourselves to pray for you in these days. May we boldly pray to the Lord:</a:t>
            </a:r>
            <a:endParaRPr lang="en-US" sz="2800" b="1" dirty="0"/>
          </a:p>
        </p:txBody>
      </p:sp>
    </p:spTree>
    <p:extLst>
      <p:ext uri="{BB962C8B-B14F-4D97-AF65-F5344CB8AC3E}">
        <p14:creationId xmlns:p14="http://schemas.microsoft.com/office/powerpoint/2010/main" val="2970715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400" b="1" dirty="0" smtClean="0"/>
              <a:t>….Make us one with Christ,</a:t>
            </a:r>
          </a:p>
          <a:p>
            <a:pPr marL="0" indent="0">
              <a:buNone/>
            </a:pPr>
            <a:r>
              <a:rPr lang="en-US" sz="4400" b="1" dirty="0" smtClean="0"/>
              <a:t>One with each other</a:t>
            </a:r>
          </a:p>
          <a:p>
            <a:pPr marL="0" indent="0">
              <a:buNone/>
            </a:pPr>
            <a:r>
              <a:rPr lang="en-US" sz="4400" b="1" dirty="0" smtClean="0"/>
              <a:t>And one in ministry to all the world.”</a:t>
            </a:r>
            <a:endParaRPr lang="en-US" sz="4400" b="1" dirty="0"/>
          </a:p>
        </p:txBody>
      </p:sp>
    </p:spTree>
    <p:extLst>
      <p:ext uri="{BB962C8B-B14F-4D97-AF65-F5344CB8AC3E}">
        <p14:creationId xmlns:p14="http://schemas.microsoft.com/office/powerpoint/2010/main" val="124725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of all, God is with us.”</a:t>
            </a:r>
            <a:endParaRPr lang="en-US" b="1" dirty="0"/>
          </a:p>
        </p:txBody>
      </p:sp>
      <p:pic>
        <p:nvPicPr>
          <p:cNvPr id="4" name="Content Placeholder 3" descr="REHABILITACIÓN Y MEDICINA FÍSICA. Mirando al futuro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3564" y="2439801"/>
            <a:ext cx="5061527" cy="4307682"/>
          </a:xfrm>
        </p:spPr>
      </p:pic>
    </p:spTree>
    <p:extLst>
      <p:ext uri="{BB962C8B-B14F-4D97-AF65-F5344CB8AC3E}">
        <p14:creationId xmlns:p14="http://schemas.microsoft.com/office/powerpoint/2010/main" val="127033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Vision</a:t>
            </a:r>
            <a:endParaRPr lang="en-US" sz="4800" b="1" dirty="0"/>
          </a:p>
        </p:txBody>
      </p:sp>
      <p:sp>
        <p:nvSpPr>
          <p:cNvPr id="3" name="Content Placeholder 2"/>
          <p:cNvSpPr>
            <a:spLocks noGrp="1"/>
          </p:cNvSpPr>
          <p:nvPr>
            <p:ph idx="1"/>
          </p:nvPr>
        </p:nvSpPr>
        <p:spPr/>
        <p:txBody>
          <a:bodyPr>
            <a:normAutofit/>
          </a:bodyPr>
          <a:lstStyle/>
          <a:p>
            <a:r>
              <a:rPr lang="en-US" sz="6000" b="1" dirty="0" smtClean="0"/>
              <a:t>United in Christ, Committed to Transformation</a:t>
            </a:r>
            <a:endParaRPr lang="en-US" sz="6000" b="1" dirty="0"/>
          </a:p>
        </p:txBody>
      </p:sp>
    </p:spTree>
    <p:extLst>
      <p:ext uri="{BB962C8B-B14F-4D97-AF65-F5344CB8AC3E}">
        <p14:creationId xmlns:p14="http://schemas.microsoft.com/office/powerpoint/2010/main" val="24016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Mission</a:t>
            </a:r>
            <a:endParaRPr lang="en-US" sz="4800" b="1" dirty="0"/>
          </a:p>
        </p:txBody>
      </p:sp>
      <p:sp>
        <p:nvSpPr>
          <p:cNvPr id="3" name="Content Placeholder 2"/>
          <p:cNvSpPr>
            <a:spLocks noGrp="1"/>
          </p:cNvSpPr>
          <p:nvPr>
            <p:ph idx="1"/>
          </p:nvPr>
        </p:nvSpPr>
        <p:spPr/>
        <p:txBody>
          <a:bodyPr>
            <a:normAutofit/>
          </a:bodyPr>
          <a:lstStyle/>
          <a:p>
            <a:r>
              <a:rPr lang="en-US" sz="4000" b="1" dirty="0" smtClean="0"/>
              <a:t>Creating Disciples</a:t>
            </a:r>
          </a:p>
          <a:p>
            <a:r>
              <a:rPr lang="en-US" sz="4000" b="1" dirty="0" smtClean="0"/>
              <a:t>Celebrating Diversity</a:t>
            </a:r>
          </a:p>
          <a:p>
            <a:r>
              <a:rPr lang="en-US" sz="4000" b="1" dirty="0" smtClean="0"/>
              <a:t>Connecting Communities</a:t>
            </a:r>
          </a:p>
          <a:p>
            <a:r>
              <a:rPr lang="en-US" sz="4000" b="1" dirty="0" smtClean="0"/>
              <a:t>Committing to Love and Justice</a:t>
            </a:r>
          </a:p>
          <a:p>
            <a:endParaRPr lang="en-US" sz="4000" b="1" dirty="0"/>
          </a:p>
        </p:txBody>
      </p:sp>
    </p:spTree>
    <p:extLst>
      <p:ext uri="{BB962C8B-B14F-4D97-AF65-F5344CB8AC3E}">
        <p14:creationId xmlns:p14="http://schemas.microsoft.com/office/powerpoint/2010/main" val="325866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045" y="1038322"/>
            <a:ext cx="8761413" cy="706964"/>
          </a:xfrm>
        </p:spPr>
        <p:txBody>
          <a:bodyPr/>
          <a:lstStyle/>
          <a:p>
            <a:r>
              <a:rPr lang="en-US" b="1" dirty="0" smtClean="0"/>
              <a:t>Ephesians 2:19-22</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sz="2400" b="1" dirty="0" smtClean="0"/>
              <a:t>“</a:t>
            </a:r>
            <a:r>
              <a:rPr lang="en-US" sz="2800" b="1" dirty="0" smtClean="0"/>
              <a:t>So then you are no longer strangers and aliens, but you are fellow citizens with the saints and members of the household of God, built on the foundation of the apostles and prophets, Christ Jesus himself being the corner stone, in whom the whole structure, being joined together, grows into a holy temple </a:t>
            </a:r>
            <a:r>
              <a:rPr lang="en-US" sz="2800" b="1" dirty="0" smtClean="0"/>
              <a:t>in </a:t>
            </a:r>
            <a:r>
              <a:rPr lang="en-US" sz="2800" b="1" dirty="0" smtClean="0"/>
              <a:t>the Lord, In him, you also are being built together into a dwelling place for God by the Spirit.”</a:t>
            </a:r>
            <a:endParaRPr lang="en-US" sz="2800" b="1" dirty="0"/>
          </a:p>
        </p:txBody>
      </p:sp>
    </p:spTree>
    <p:extLst>
      <p:ext uri="{BB962C8B-B14F-4D97-AF65-F5344CB8AC3E}">
        <p14:creationId xmlns:p14="http://schemas.microsoft.com/office/powerpoint/2010/main" val="2526556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4" y="341744"/>
            <a:ext cx="10045186" cy="6412801"/>
          </a:xfrm>
        </p:spPr>
      </p:pic>
    </p:spTree>
    <p:extLst>
      <p:ext uri="{BB962C8B-B14F-4D97-AF65-F5344CB8AC3E}">
        <p14:creationId xmlns:p14="http://schemas.microsoft.com/office/powerpoint/2010/main" val="283237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2800" b="1" dirty="0" smtClean="0"/>
              <a:t>Founded on the Word of God</a:t>
            </a:r>
          </a:p>
          <a:p>
            <a:r>
              <a:rPr lang="en-US" sz="2800" b="1" dirty="0" smtClean="0"/>
              <a:t>Jesus Christ himself as the head and cornerstone</a:t>
            </a:r>
          </a:p>
          <a:p>
            <a:r>
              <a:rPr lang="en-US" sz="2800" b="1" dirty="0" smtClean="0"/>
              <a:t>A place for all people to worship, learn nurture one another and develop leaders</a:t>
            </a:r>
          </a:p>
          <a:p>
            <a:r>
              <a:rPr lang="en-US" sz="2800" b="1" dirty="0" smtClean="0"/>
              <a:t>A place to organize for mission to the world for evangelism and service</a:t>
            </a:r>
          </a:p>
        </p:txBody>
      </p:sp>
    </p:spTree>
    <p:extLst>
      <p:ext uri="{BB962C8B-B14F-4D97-AF65-F5344CB8AC3E}">
        <p14:creationId xmlns:p14="http://schemas.microsoft.com/office/powerpoint/2010/main" val="57961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Celebrations: North</a:t>
            </a:r>
            <a:endParaRPr lang="en-US" b="1" dirty="0"/>
          </a:p>
        </p:txBody>
      </p:sp>
      <p:sp>
        <p:nvSpPr>
          <p:cNvPr id="3" name="Content Placeholder 2"/>
          <p:cNvSpPr>
            <a:spLocks noGrp="1"/>
          </p:cNvSpPr>
          <p:nvPr>
            <p:ph idx="1"/>
          </p:nvPr>
        </p:nvSpPr>
        <p:spPr/>
        <p:txBody>
          <a:bodyPr>
            <a:normAutofit/>
          </a:bodyPr>
          <a:lstStyle/>
          <a:p>
            <a:r>
              <a:rPr lang="en-US" sz="2800" b="1" dirty="0" smtClean="0"/>
              <a:t>Flood clean-up efforts in Port Carbon and Tremont</a:t>
            </a:r>
          </a:p>
          <a:p>
            <a:r>
              <a:rPr lang="en-US" sz="2800" b="1" dirty="0" smtClean="0"/>
              <a:t>One-day spiritual retreat</a:t>
            </a:r>
          </a:p>
          <a:p>
            <a:r>
              <a:rPr lang="en-US" sz="2800" b="1" dirty="0" smtClean="0"/>
              <a:t>Hiring college student interns for the summer</a:t>
            </a:r>
          </a:p>
          <a:p>
            <a:r>
              <a:rPr lang="en-US" sz="2800" b="1" dirty="0" smtClean="0"/>
              <a:t>Lenten Bible study curriculum featuring 7 elders around the district</a:t>
            </a:r>
            <a:endParaRPr lang="en-US" sz="2800" b="1" dirty="0"/>
          </a:p>
        </p:txBody>
      </p:sp>
    </p:spTree>
    <p:extLst>
      <p:ext uri="{BB962C8B-B14F-4D97-AF65-F5344CB8AC3E}">
        <p14:creationId xmlns:p14="http://schemas.microsoft.com/office/powerpoint/2010/main" val="84727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Celebrations - South</a:t>
            </a:r>
            <a:endParaRPr lang="en-US" b="1" dirty="0"/>
          </a:p>
        </p:txBody>
      </p:sp>
      <p:sp>
        <p:nvSpPr>
          <p:cNvPr id="3" name="Content Placeholder 2"/>
          <p:cNvSpPr>
            <a:spLocks noGrp="1"/>
          </p:cNvSpPr>
          <p:nvPr>
            <p:ph idx="1"/>
          </p:nvPr>
        </p:nvSpPr>
        <p:spPr/>
        <p:txBody>
          <a:bodyPr>
            <a:normAutofit/>
          </a:bodyPr>
          <a:lstStyle/>
          <a:p>
            <a:r>
              <a:rPr lang="en-US" sz="2400" b="1" dirty="0" smtClean="0"/>
              <a:t>St. Daniel’s new ministry center planned in the heart of Chester</a:t>
            </a:r>
          </a:p>
          <a:p>
            <a:r>
              <a:rPr lang="en-US" sz="2400" b="1" dirty="0" smtClean="0"/>
              <a:t>The transformation of the Garden Church into low -income housing with a mission connection to the church</a:t>
            </a:r>
          </a:p>
          <a:p>
            <a:r>
              <a:rPr lang="en-US" sz="2400" b="1" dirty="0" smtClean="0"/>
              <a:t>Annex Café in Darby for education and ministry</a:t>
            </a:r>
          </a:p>
          <a:p>
            <a:r>
              <a:rPr lang="en-US" sz="2400" b="1" dirty="0" smtClean="0"/>
              <a:t>Continued support for the Democratic Republic of Congo and the pediatric and eye clinic</a:t>
            </a:r>
            <a:endParaRPr lang="en-US" sz="2400" b="1" dirty="0"/>
          </a:p>
        </p:txBody>
      </p:sp>
    </p:spTree>
    <p:extLst>
      <p:ext uri="{BB962C8B-B14F-4D97-AF65-F5344CB8AC3E}">
        <p14:creationId xmlns:p14="http://schemas.microsoft.com/office/powerpoint/2010/main" val="334707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Celebrations - East</a:t>
            </a:r>
            <a:endParaRPr lang="en-US" b="1" dirty="0"/>
          </a:p>
        </p:txBody>
      </p:sp>
      <p:sp>
        <p:nvSpPr>
          <p:cNvPr id="3" name="Content Placeholder 2"/>
          <p:cNvSpPr>
            <a:spLocks noGrp="1"/>
          </p:cNvSpPr>
          <p:nvPr>
            <p:ph idx="1"/>
          </p:nvPr>
        </p:nvSpPr>
        <p:spPr/>
        <p:txBody>
          <a:bodyPr>
            <a:normAutofit lnSpcReduction="10000"/>
          </a:bodyPr>
          <a:lstStyle/>
          <a:p>
            <a:r>
              <a:rPr lang="en-US" sz="2800" b="1" dirty="0" smtClean="0"/>
              <a:t>Clergy cook-off to benefit the restoration of Puerto Rico</a:t>
            </a:r>
          </a:p>
          <a:p>
            <a:r>
              <a:rPr lang="en-US" sz="2800" b="1" dirty="0" smtClean="0"/>
              <a:t>Launching of the “Congregational Vitality” Team</a:t>
            </a:r>
          </a:p>
          <a:p>
            <a:r>
              <a:rPr lang="en-US" sz="2800" b="1" dirty="0" smtClean="0"/>
              <a:t>“The Art of Preaching” workshop</a:t>
            </a:r>
          </a:p>
          <a:p>
            <a:r>
              <a:rPr lang="en-US" sz="2800" b="1" dirty="0" smtClean="0"/>
              <a:t>Cornwell Heights Harvest Ministries service day for the cabinet</a:t>
            </a:r>
            <a:endParaRPr lang="en-US" sz="2800" b="1" dirty="0"/>
          </a:p>
        </p:txBody>
      </p:sp>
    </p:spTree>
    <p:extLst>
      <p:ext uri="{BB962C8B-B14F-4D97-AF65-F5344CB8AC3E}">
        <p14:creationId xmlns:p14="http://schemas.microsoft.com/office/powerpoint/2010/main" val="12054445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73</TotalTime>
  <Words>619</Words>
  <Application>Microsoft Office PowerPoint</Application>
  <PresentationFormat>Widescreen</PresentationFormat>
  <Paragraphs>68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Ion Boardroom</vt:lpstr>
      <vt:lpstr>State of the Church Bishop Peggy A. Johnson Eastern PA Conference</vt:lpstr>
      <vt:lpstr>Vision</vt:lpstr>
      <vt:lpstr>Mission</vt:lpstr>
      <vt:lpstr>Ephesians 2:19-22</vt:lpstr>
      <vt:lpstr>PowerPoint Presentation</vt:lpstr>
      <vt:lpstr>PowerPoint Presentation</vt:lpstr>
      <vt:lpstr>Celebrations: North</vt:lpstr>
      <vt:lpstr>Celebrations - South</vt:lpstr>
      <vt:lpstr>Celebrations - East</vt:lpstr>
      <vt:lpstr>Celebrations - West</vt:lpstr>
      <vt:lpstr>Connectional Table and Administration</vt:lpstr>
      <vt:lpstr>Lay Ministries</vt:lpstr>
      <vt:lpstr>Future of the United Methodist Church</vt:lpstr>
      <vt:lpstr>My Hopes and Dreams</vt:lpstr>
      <vt:lpstr>Statement from the Council of Bishops</vt:lpstr>
      <vt:lpstr>PowerPoint Presentation</vt:lpstr>
      <vt:lpstr>PowerPoint Presentation</vt:lpstr>
      <vt:lpstr>“Best of all, God is with 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Church Address Bishop Peggy A. Johnson Peninsula-Delaware Conference</dc:title>
  <dc:creator>Peggy Johnson</dc:creator>
  <cp:lastModifiedBy>Peggy Johnson</cp:lastModifiedBy>
  <cp:revision>13</cp:revision>
  <dcterms:created xsi:type="dcterms:W3CDTF">2019-04-17T12:22:51Z</dcterms:created>
  <dcterms:modified xsi:type="dcterms:W3CDTF">2019-06-05T14:06:25Z</dcterms:modified>
</cp:coreProperties>
</file>